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2" r:id="rId3"/>
    <p:sldId id="258" r:id="rId4"/>
    <p:sldId id="261" r:id="rId5"/>
    <p:sldId id="264" r:id="rId6"/>
    <p:sldId id="265" r:id="rId7"/>
    <p:sldId id="266" r:id="rId8"/>
    <p:sldId id="263" r:id="rId9"/>
    <p:sldId id="268" r:id="rId10"/>
    <p:sldId id="267" r:id="rId11"/>
    <p:sldId id="269" r:id="rId12"/>
  </p:sldIdLst>
  <p:sldSz cx="9004300" cy="6362700"/>
  <p:notesSz cx="6797675" cy="9929813"/>
  <p:defaultTextStyle>
    <a:defPPr>
      <a:defRPr lang="ko-KR"/>
    </a:defPPr>
    <a:lvl1pPr marL="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03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8063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7095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6127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5159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419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322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2254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04">
          <p15:clr>
            <a:srgbClr val="A4A3A4"/>
          </p15:clr>
        </p15:guide>
        <p15:guide id="2" pos="28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SANGUONG" initials="LS" lastIdx="2" clrIdx="0">
    <p:extLst>
      <p:ext uri="{19B8F6BF-5375-455C-9EA6-DF929625EA0E}">
        <p15:presenceInfo xmlns:p15="http://schemas.microsoft.com/office/powerpoint/2012/main" userId="16590b686bb644a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F4"/>
    <a:srgbClr val="F5F5F5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03" autoAdjust="0"/>
    <p:restoredTop sz="94622" autoAdjust="0"/>
  </p:normalViewPr>
  <p:slideViewPr>
    <p:cSldViewPr snapToObjects="1">
      <p:cViewPr varScale="1">
        <p:scale>
          <a:sx n="123" d="100"/>
          <a:sy n="123" d="100"/>
        </p:scale>
        <p:origin x="102" y="162"/>
      </p:cViewPr>
      <p:guideLst>
        <p:guide orient="horz" pos="2004"/>
        <p:guide pos="28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87" d="100"/>
          <a:sy n="87" d="100"/>
        </p:scale>
        <p:origin x="-3834" y="-90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AF7E6906-A11A-4CF3-B85D-92AB5EFF1D2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image50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65175" y="744538"/>
            <a:ext cx="526732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55" tIns="47778" rIns="95555" bIns="4777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6662"/>
            <a:ext cx="5438140" cy="4468416"/>
          </a:xfrm>
          <a:prstGeom prst="rect">
            <a:avLst/>
          </a:prstGeom>
        </p:spPr>
        <p:txBody>
          <a:bodyPr vert="horz" lIns="95555" tIns="47778" rIns="95555" bIns="47778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C51BA8D5-111B-4A5C-B147-FDC173335DB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01055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6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1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5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327292"/>
            <a:ext cx="9011281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75323" y="1626025"/>
            <a:ext cx="7653655" cy="1697612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6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75323" y="3350769"/>
            <a:ext cx="7653655" cy="1113059"/>
          </a:xfrm>
        </p:spPr>
        <p:txBody>
          <a:bodyPr lIns="43905" rIns="43905"/>
          <a:lstStyle>
            <a:lvl1pPr marL="0" marR="61467" indent="0" algn="r">
              <a:buNone/>
              <a:defRPr>
                <a:solidFill>
                  <a:schemeClr val="tx2"/>
                </a:solidFill>
              </a:defRPr>
            </a:lvl1pPr>
            <a:lvl2pPr marL="439049" indent="0" algn="ctr">
              <a:buNone/>
            </a:lvl2pPr>
            <a:lvl3pPr marL="878098" indent="0" algn="ctr">
              <a:buNone/>
            </a:lvl3pPr>
            <a:lvl4pPr marL="1317147" indent="0" algn="ctr">
              <a:buNone/>
            </a:lvl4pPr>
            <a:lvl5pPr marL="1756197" indent="0" algn="ctr">
              <a:buNone/>
            </a:lvl5pPr>
            <a:lvl6pPr marL="2195246" indent="0" algn="ctr">
              <a:buNone/>
            </a:lvl6pPr>
            <a:lvl7pPr marL="2634295" indent="0" algn="ctr">
              <a:buNone/>
            </a:lvl7pPr>
            <a:lvl8pPr marL="3073344" indent="0" algn="ctr">
              <a:buNone/>
            </a:lvl8pPr>
            <a:lvl9pPr marL="3512393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07" y="4595283"/>
            <a:ext cx="9008007" cy="1773993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106B610-A278-431F-B950-0FAF81F37424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1374345"/>
            <a:ext cx="8103870" cy="4069299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C2F31-BEFC-4349-91A9-091C0DF6BF6A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739452" y="254806"/>
            <a:ext cx="1750314" cy="5188839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254806"/>
            <a:ext cx="6227974" cy="5188838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D2CC0-327C-480F-A9EE-8A0B98F529B3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1A41E-C1BC-4332-AAB2-99E1417D7701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1340" y="983177"/>
            <a:ext cx="7653655" cy="169672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6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2783" y="2719977"/>
            <a:ext cx="4502150" cy="1349813"/>
          </a:xfrm>
        </p:spPr>
        <p:txBody>
          <a:bodyPr lIns="87810" rIns="87810" anchor="t"/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412C-9483-4365-BC05-DF3FACBC4D47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갈매기형 수장 6"/>
          <p:cNvSpPr/>
          <p:nvPr/>
        </p:nvSpPr>
        <p:spPr>
          <a:xfrm>
            <a:off x="3581120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갈매기형 수장 7"/>
          <p:cNvSpPr/>
          <p:nvPr/>
        </p:nvSpPr>
        <p:spPr>
          <a:xfrm>
            <a:off x="3397552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0215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7186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9595-508A-404B-8309-6EB718C7E3DC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pic>
        <p:nvPicPr>
          <p:cNvPr id="9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0215" y="253330"/>
            <a:ext cx="8103870" cy="106045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0215" y="5019463"/>
            <a:ext cx="3978463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574061" y="5019463"/>
            <a:ext cx="3980026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0215" y="1339984"/>
            <a:ext cx="3978463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574060" y="1339984"/>
            <a:ext cx="3980026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C6BAA-9564-4919-9ED5-C6ECD2521DA9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A6AE1-778F-46AE-B8C8-36E0F1F3B2EC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B3B0C-4297-4322-9A9A-2D1909B8C84B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0430" y="4524587"/>
            <a:ext cx="7367471" cy="42418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4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352078" y="4968345"/>
            <a:ext cx="3913869" cy="848360"/>
          </a:xfrm>
        </p:spPr>
        <p:txBody>
          <a:bodyPr/>
          <a:lstStyle>
            <a:lvl1pPr marL="0" indent="0" algn="r">
              <a:buNone/>
              <a:defRPr sz="15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00430" y="254508"/>
            <a:ext cx="7365517" cy="4241800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624258" y="5945148"/>
            <a:ext cx="1890903" cy="339344"/>
          </a:xfrm>
        </p:spPr>
        <p:txBody>
          <a:bodyPr/>
          <a:lstStyle/>
          <a:p>
            <a:fld id="{5F4F8185-85A6-4262-A5E5-C70BEAE49957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23797" y="5050268"/>
            <a:ext cx="7053368" cy="601415"/>
          </a:xfrm>
          <a:noFill/>
        </p:spPr>
        <p:txBody>
          <a:bodyPr lIns="87810" tIns="0" rIns="87810" anchor="t"/>
          <a:lstStyle>
            <a:lvl1pPr marL="0" marR="17562" indent="0" algn="r"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5108" y="176248"/>
            <a:ext cx="8554085" cy="407212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100"/>
            </a:lvl1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C59DFFA5-89EF-4986-8222-9CB38D03A95E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13155" y="5945148"/>
            <a:ext cx="2314768" cy="3387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5108" y="4513752"/>
            <a:ext cx="7952057" cy="522035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29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531744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갈매기형 수장 12"/>
          <p:cNvSpPr/>
          <p:nvPr/>
        </p:nvSpPr>
        <p:spPr>
          <a:xfrm>
            <a:off x="8348176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0215" y="254803"/>
            <a:ext cx="8103870" cy="1060450"/>
          </a:xfrm>
          <a:prstGeom prst="rect">
            <a:avLst/>
          </a:prstGeom>
        </p:spPr>
        <p:txBody>
          <a:bodyPr vert="horz" lIns="87810" tIns="43905" rIns="87810" bIns="43905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0215" y="1374344"/>
            <a:ext cx="8103870" cy="4199088"/>
          </a:xfrm>
          <a:prstGeom prst="rect">
            <a:avLst/>
          </a:prstGeom>
        </p:spPr>
        <p:txBody>
          <a:bodyPr vert="horz" lIns="87810" tIns="43905" rIns="87810" bIns="43905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624258" y="5945148"/>
            <a:ext cx="1890903" cy="339344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010AA533-3A7D-4E70-A3D1-757EE7964EA9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13155" y="5945148"/>
            <a:ext cx="2314768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515161" y="5945148"/>
            <a:ext cx="360172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9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51239" indent="-245868" algn="l" rtl="0" eaLnBrk="1" latinLnBrk="1" hangingPunct="1">
        <a:spcBef>
          <a:spcPts val="384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97107" indent="-219525" algn="l" rtl="0" eaLnBrk="1" latinLnBrk="1" hangingPunct="1">
        <a:spcBef>
          <a:spcPts val="311"/>
        </a:spcBef>
        <a:buClr>
          <a:schemeClr val="accent1"/>
        </a:buClr>
        <a:buFont typeface="Verdana"/>
        <a:buChar char="◦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25412" indent="-219525" algn="l" rtl="0" eaLnBrk="1" latinLnBrk="1" hangingPunct="1">
        <a:spcBef>
          <a:spcPts val="336"/>
        </a:spcBef>
        <a:buClr>
          <a:schemeClr val="accent2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623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17147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1536672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1756197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75721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195246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39049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878098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1714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75619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195246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634295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073344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512393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0" TargetMode="External"/><Relationship Id="rId2" Type="http://schemas.openxmlformats.org/officeDocument/2006/relationships/hyperlink" Target="https://ko.wikipedia.org/wiki/%EC%88%AB%EC%9E%90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ko.wikipedia.org/wiki/%EB%9D%BC%EC%9D%B4%ED%94%84%EB%8B%88%EC%B8%A0" TargetMode="External"/><Relationship Id="rId4" Type="http://schemas.openxmlformats.org/officeDocument/2006/relationships/hyperlink" Target="https://ko.wikipedia.org/wiki/1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ko.wikipedia.org/wiki/%EC%88%AB%EC%9E%90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5862" y="1669182"/>
            <a:ext cx="8640960" cy="1071570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algn="ctr"/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프로그래밍 언어 활용</a:t>
            </a:r>
            <a:endParaRPr lang="en-US" altLang="ko-KR" sz="28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70C0"/>
              </a:solidFill>
            </a:endParaRPr>
          </a:p>
          <a:p>
            <a:pPr algn="ctr"/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(2001020215_15v3)</a:t>
            </a:r>
          </a:p>
          <a:p>
            <a:pPr algn="ctr"/>
            <a:endParaRPr lang="ko-KR" altLang="en-US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pic>
        <p:nvPicPr>
          <p:cNvPr id="14" name="Picture 2" descr="C:\Users\user\Desktop\로고(cs)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01820" y="5253052"/>
            <a:ext cx="4986286" cy="442886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061990" y="3555432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직종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정보기술개발</a:t>
            </a:r>
            <a:endParaRPr lang="ko-KR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099674" y="4549502"/>
            <a:ext cx="2399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/>
              <a:t>강의자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이상용</a:t>
            </a:r>
            <a:endParaRPr lang="ko-KR" alt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3061990" y="4076784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주말 </a:t>
            </a:r>
            <a:r>
              <a:rPr lang="en-US" altLang="ko-KR" sz="2400" dirty="0" smtClean="0"/>
              <a:t>4</a:t>
            </a:r>
            <a:r>
              <a:rPr lang="ko-KR" altLang="en-US" sz="2400" dirty="0" smtClean="0"/>
              <a:t>차 </a:t>
            </a:r>
            <a:r>
              <a:rPr lang="en-US" altLang="ko-KR" sz="2400" dirty="0" smtClean="0"/>
              <a:t>02</a:t>
            </a:r>
            <a:r>
              <a:rPr lang="ko-KR" altLang="en-US" sz="2400" dirty="0" smtClean="0"/>
              <a:t>분반</a:t>
            </a:r>
            <a:endParaRPr lang="ko-KR" alt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92361" y="294301"/>
            <a:ext cx="8640960" cy="4812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fontAlgn="base" latinLnBrk="0"/>
            <a:r>
              <a:rPr lang="en-US" altLang="ko-KR" sz="2000" b="1" dirty="0"/>
              <a:t>2019</a:t>
            </a:r>
            <a:r>
              <a:rPr lang="ko-KR" altLang="en-US" sz="2000" b="1" dirty="0"/>
              <a:t>년 자격연수 교직훈련과정 </a:t>
            </a:r>
            <a:r>
              <a:rPr lang="ko-KR" altLang="en-US" sz="2000" b="1" dirty="0" err="1" smtClean="0"/>
              <a:t>교직일반</a:t>
            </a:r>
            <a:r>
              <a:rPr lang="ko-KR" altLang="en-US" sz="2000" b="1" dirty="0" smtClean="0"/>
              <a:t> </a:t>
            </a:r>
            <a:r>
              <a:rPr lang="en-US" altLang="ko-KR" sz="2000" b="1" dirty="0" smtClean="0"/>
              <a:t>– </a:t>
            </a:r>
            <a:r>
              <a:rPr lang="ko-KR" altLang="en-US" sz="2000" b="1" dirty="0" smtClean="0"/>
              <a:t>수업의 실행</a:t>
            </a:r>
            <a:endParaRPr lang="en-US" altLang="ko-KR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52682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10</a:t>
            </a:fld>
            <a:endParaRPr kumimoji="0" lang="en-US"/>
          </a:p>
        </p:txBody>
      </p:sp>
      <p:sp>
        <p:nvSpPr>
          <p:cNvPr id="7" name="타원 6"/>
          <p:cNvSpPr/>
          <p:nvPr/>
        </p:nvSpPr>
        <p:spPr>
          <a:xfrm>
            <a:off x="1261790" y="1885206"/>
            <a:ext cx="6768752" cy="2417967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en-US" altLang="ko-KR" sz="8000" dirty="0" smtClean="0"/>
              <a:t>   </a:t>
            </a:r>
            <a:r>
              <a:rPr lang="en-US" altLang="ko-KR" sz="10000" b="1" dirty="0" smtClean="0">
                <a:solidFill>
                  <a:schemeClr val="tx1"/>
                </a:solidFill>
              </a:rPr>
              <a:t>Q&amp;A</a:t>
            </a:r>
            <a:endParaRPr lang="ko-KR" altLang="en-US" sz="10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750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11</a:t>
            </a:fld>
            <a:endParaRPr kumimoji="0" lang="en-US"/>
          </a:p>
        </p:txBody>
      </p:sp>
      <p:sp>
        <p:nvSpPr>
          <p:cNvPr id="8" name="타원 7"/>
          <p:cNvSpPr/>
          <p:nvPr/>
        </p:nvSpPr>
        <p:spPr>
          <a:xfrm>
            <a:off x="139332" y="2029222"/>
            <a:ext cx="8765671" cy="187220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8000" dirty="0" smtClean="0"/>
              <a:t> </a:t>
            </a:r>
            <a:r>
              <a:rPr lang="ko-KR" altLang="en-US" sz="8800" b="1" dirty="0" smtClean="0">
                <a:solidFill>
                  <a:schemeClr val="tx1"/>
                </a:solidFill>
              </a:rPr>
              <a:t>감사합니다</a:t>
            </a:r>
            <a:r>
              <a:rPr lang="en-US" altLang="ko-KR" sz="8800" b="1" dirty="0" smtClean="0">
                <a:solidFill>
                  <a:schemeClr val="tx1"/>
                </a:solidFill>
              </a:rPr>
              <a:t>.</a:t>
            </a:r>
            <a:endParaRPr lang="ko-KR" altLang="en-US" sz="8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02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2</a:t>
            </a:fld>
            <a:endParaRPr kumimoji="0" lang="en-US"/>
          </a:p>
        </p:txBody>
      </p:sp>
      <p:pic>
        <p:nvPicPr>
          <p:cNvPr id="3" name="대전MBC알파고뉴스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47700"/>
            <a:ext cx="9004300" cy="506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01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모서리가 둥근 직사각형 16"/>
          <p:cNvSpPr/>
          <p:nvPr/>
        </p:nvSpPr>
        <p:spPr>
          <a:xfrm>
            <a:off x="501622" y="1252524"/>
            <a:ext cx="7715305" cy="119143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501622" y="3998125"/>
            <a:ext cx="7715305" cy="1200325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/>
            <a:r>
              <a:rPr lang="en-US" altLang="ko-KR" sz="2400" dirty="0" smtClean="0"/>
              <a:t>1.1 </a:t>
            </a:r>
            <a:r>
              <a:rPr lang="ko-KR" altLang="en-US" sz="2400" b="1" u="sng" dirty="0"/>
              <a:t>진법에서 각 진수들의 변환을 설명할 수 있다</a:t>
            </a:r>
            <a:r>
              <a:rPr lang="en-US" altLang="ko-KR" sz="2400" b="1" u="sng" dirty="0"/>
              <a:t>.</a:t>
            </a:r>
            <a:endParaRPr lang="ko-KR" altLang="en-US" sz="2400" dirty="0"/>
          </a:p>
          <a:p>
            <a:pPr fontAlgn="base"/>
            <a:endParaRPr lang="ko-KR" altLang="en-US" sz="2400" dirty="0" smtClean="0"/>
          </a:p>
          <a:p>
            <a:pPr fontAlgn="base"/>
            <a:r>
              <a:rPr lang="en-US" altLang="ko-KR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1.2 </a:t>
            </a:r>
            <a:r>
              <a:rPr lang="ko-KR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프로그래밍 언어의 데이터 타입을 설명할 수 있다</a:t>
            </a:r>
            <a:r>
              <a:rPr lang="en-US" altLang="ko-KR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  <a:endParaRPr lang="ko-KR" alt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1622" y="1489852"/>
            <a:ext cx="7715305" cy="523216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 latinLnBrk="0"/>
            <a:r>
              <a:rPr lang="ko-KR" altLang="en-US" sz="2800" dirty="0" smtClean="0"/>
              <a:t>◆ </a:t>
            </a:r>
            <a:r>
              <a:rPr lang="ko-KR" altLang="en-US" sz="2400" dirty="0" err="1"/>
              <a:t>자바언어를</a:t>
            </a:r>
            <a:r>
              <a:rPr lang="ko-KR" altLang="en-US" sz="2400" dirty="0"/>
              <a:t> 이용하여 </a:t>
            </a:r>
            <a:r>
              <a:rPr lang="ko-KR" altLang="en-US" sz="2400" dirty="0" err="1"/>
              <a:t>기본문법을</a:t>
            </a:r>
            <a:r>
              <a:rPr lang="ko-KR" altLang="en-US" sz="2400" dirty="0"/>
              <a:t> 활용할 수 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501622" y="3681416"/>
            <a:ext cx="7786742" cy="17869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1909862" y="195584"/>
            <a:ext cx="4602151" cy="898585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/>
              <a:t>최종수업목표</a:t>
            </a:r>
          </a:p>
        </p:txBody>
      </p:sp>
      <p:sp>
        <p:nvSpPr>
          <p:cNvPr id="12" name="타원 11"/>
          <p:cNvSpPr/>
          <p:nvPr/>
        </p:nvSpPr>
        <p:spPr>
          <a:xfrm>
            <a:off x="1930405" y="2640304"/>
            <a:ext cx="4608512" cy="90108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세부수업목표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25268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4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72300"/>
            <a:ext cx="3174713" cy="72317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사전평가</a:t>
            </a:r>
            <a:endParaRPr lang="ko-KR" alt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723953" y="1076542"/>
            <a:ext cx="763284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b="1" dirty="0"/>
              <a:t>선수학습의 프로그래밍 기초</a:t>
            </a:r>
            <a:r>
              <a:rPr lang="en-US" altLang="ko-KR" b="1" dirty="0"/>
              <a:t>, </a:t>
            </a:r>
            <a:r>
              <a:rPr lang="ko-KR" altLang="en-US" b="1" dirty="0"/>
              <a:t>자료 구조</a:t>
            </a:r>
            <a:r>
              <a:rPr lang="en-US" altLang="ko-KR" b="1" dirty="0"/>
              <a:t>, </a:t>
            </a:r>
            <a:r>
              <a:rPr lang="ko-KR" altLang="en-US" b="1" dirty="0"/>
              <a:t>데이터 통신 체계</a:t>
            </a:r>
            <a:endParaRPr lang="ko-KR" altLang="en-US" dirty="0"/>
          </a:p>
          <a:p>
            <a:pPr fontAlgn="base" latinLnBrk="0"/>
            <a:r>
              <a:rPr lang="en-US" altLang="ko-KR" b="1" dirty="0"/>
              <a:t>[</a:t>
            </a:r>
            <a:r>
              <a:rPr lang="ko-KR" altLang="en-US" b="1" dirty="0"/>
              <a:t>프로그래밍 기초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1. </a:t>
            </a:r>
            <a:r>
              <a:rPr lang="ko-KR" altLang="en-US" dirty="0"/>
              <a:t>프로그래밍 기초 언어인 자바의 특징으로 </a:t>
            </a:r>
            <a:r>
              <a:rPr lang="ko-KR" altLang="en-US" b="1" u="sng" dirty="0"/>
              <a:t>틀린</a:t>
            </a:r>
            <a:r>
              <a:rPr lang="ko-KR" altLang="en-US" dirty="0"/>
              <a:t>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 latinLnBrk="0"/>
            <a:r>
              <a:rPr lang="ko-KR" altLang="en-US" dirty="0"/>
              <a:t>① 운영체제 독립적인 언어이다</a:t>
            </a:r>
            <a:r>
              <a:rPr lang="en-US" altLang="ko-KR" dirty="0"/>
              <a:t>. </a:t>
            </a:r>
            <a:endParaRPr lang="ko-KR" altLang="en-US" dirty="0"/>
          </a:p>
          <a:p>
            <a:pPr fontAlgn="base" latinLnBrk="0"/>
            <a:r>
              <a:rPr lang="ko-KR" altLang="en-US" dirty="0"/>
              <a:t>② 객체지향 언어이다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/>
              <a:t>③ 다양한 </a:t>
            </a:r>
            <a:r>
              <a:rPr lang="en-US" altLang="ko-KR" dirty="0"/>
              <a:t>API</a:t>
            </a:r>
            <a:r>
              <a:rPr lang="ko-KR" altLang="en-US" dirty="0"/>
              <a:t>를 제공한다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/>
              <a:t>④ 메모리 관리를 수동으로 한다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3953" y="2942235"/>
            <a:ext cx="782943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</a:t>
            </a:r>
            <a:r>
              <a:rPr lang="ko-KR" altLang="en-US" b="1" dirty="0" smtClean="0">
                <a:solidFill>
                  <a:srgbClr val="FF0000"/>
                </a:solidFill>
              </a:rPr>
              <a:t> ④ </a:t>
            </a:r>
            <a:r>
              <a:rPr lang="ko-KR" altLang="en-US" b="1" dirty="0">
                <a:solidFill>
                  <a:srgbClr val="FF0000"/>
                </a:solidFill>
              </a:rPr>
              <a:t>자바의 </a:t>
            </a:r>
            <a:r>
              <a:rPr lang="ko-KR" altLang="en-US" b="1" dirty="0" err="1">
                <a:solidFill>
                  <a:srgbClr val="FF0000"/>
                </a:solidFill>
              </a:rPr>
              <a:t>가상머신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JVM</a:t>
            </a:r>
            <a:r>
              <a:rPr lang="ko-KR" altLang="en-US" b="1" dirty="0">
                <a:solidFill>
                  <a:srgbClr val="FF0000"/>
                </a:solidFill>
              </a:rPr>
              <a:t>에서 메모리를 자동으로 관리한다</a:t>
            </a:r>
            <a:r>
              <a:rPr lang="en-US" altLang="ko-KR" b="1" dirty="0" smtClean="0">
                <a:solidFill>
                  <a:srgbClr val="FF0000"/>
                </a:solidFill>
              </a:rPr>
              <a:t>.]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2662" y="3489072"/>
            <a:ext cx="7754247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자료 구조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2. </a:t>
            </a:r>
            <a:r>
              <a:rPr lang="ko-KR" altLang="en-US" dirty="0"/>
              <a:t>같은 타입의 데이터 여러 개를 연속된 데이터 하나로 다루는 </a:t>
            </a:r>
            <a:r>
              <a:rPr lang="ko-KR" altLang="en-US" dirty="0" smtClean="0"/>
              <a:t>것은</a:t>
            </a:r>
            <a:endParaRPr lang="en-US" altLang="ko-KR" dirty="0" smtClean="0"/>
          </a:p>
          <a:p>
            <a:pPr fontAlgn="base" latinLnBrk="0"/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 무엇이라고 </a:t>
            </a:r>
            <a:r>
              <a:rPr lang="ko-KR" altLang="en-US" dirty="0"/>
              <a:t>하는가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108971" y="4046187"/>
            <a:ext cx="23762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 </a:t>
            </a:r>
            <a:r>
              <a:rPr lang="ko-KR" altLang="en-US" b="1" dirty="0" smtClean="0">
                <a:solidFill>
                  <a:srgbClr val="FF0000"/>
                </a:solidFill>
              </a:rPr>
              <a:t>배열 </a:t>
            </a:r>
            <a:r>
              <a:rPr lang="en-US" altLang="ko-KR" b="1" dirty="0" smtClean="0">
                <a:solidFill>
                  <a:srgbClr val="FF0000"/>
                </a:solidFill>
              </a:rPr>
              <a:t>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1920" y="4479766"/>
            <a:ext cx="719762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데이터 통신 체계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3. </a:t>
            </a:r>
            <a:r>
              <a:rPr lang="ko-KR" altLang="en-US" dirty="0"/>
              <a:t>국제표준화기구</a:t>
            </a:r>
            <a:r>
              <a:rPr lang="en-US" altLang="ko-KR" dirty="0"/>
              <a:t>(ISO)</a:t>
            </a:r>
            <a:r>
              <a:rPr lang="ko-KR" altLang="en-US" dirty="0"/>
              <a:t>에서 컴퓨터 네트워크 프로토콜 디자인과 </a:t>
            </a:r>
            <a:r>
              <a:rPr lang="ko-KR" altLang="en-US" dirty="0" smtClean="0"/>
              <a:t>통신을</a:t>
            </a:r>
            <a:endParaRPr lang="en-US" altLang="ko-KR" dirty="0" smtClean="0"/>
          </a:p>
          <a:p>
            <a:pPr fontAlgn="base" latinLnBrk="0"/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 </a:t>
            </a:r>
            <a:r>
              <a:rPr lang="ko-KR" altLang="en-US" dirty="0"/>
              <a:t>위해 개발한 모델은 무엇인가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009071" y="5007989"/>
            <a:ext cx="295232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0"/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 OSI </a:t>
            </a:r>
            <a:r>
              <a:rPr lang="en-US" altLang="ko-KR" b="1" dirty="0">
                <a:solidFill>
                  <a:srgbClr val="FF0000"/>
                </a:solidFill>
              </a:rPr>
              <a:t>7 layer Model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FF0000"/>
                </a:solidFill>
              </a:rPr>
              <a:t>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81670" y="988372"/>
            <a:ext cx="8568952" cy="449723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5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학습내용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85725" y="1741190"/>
            <a:ext cx="79208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이진법</a:t>
            </a:r>
            <a:r>
              <a:rPr lang="en-US" altLang="ko-KR" sz="2000" dirty="0"/>
              <a:t>(</a:t>
            </a:r>
            <a:r>
              <a:rPr lang="ko-KR" altLang="en-US" sz="2000" dirty="0"/>
              <a:t>二進法</a:t>
            </a:r>
            <a:r>
              <a:rPr lang="en-US" altLang="ko-KR" sz="2000" dirty="0"/>
              <a:t>, binary)</a:t>
            </a:r>
            <a:r>
              <a:rPr lang="ko-KR" altLang="en-US" sz="2000" dirty="0"/>
              <a:t>은 두 개의 </a:t>
            </a:r>
            <a:r>
              <a:rPr lang="ko-KR" altLang="en-US" sz="2000" dirty="0">
                <a:hlinkClick r:id="rId2" tooltip="숫자"/>
              </a:rPr>
              <a:t>숫자</a:t>
            </a:r>
            <a:r>
              <a:rPr lang="ko-KR" altLang="en-US" sz="2000" dirty="0"/>
              <a:t>만을 이용하는 수 체계이다</a:t>
            </a:r>
            <a:r>
              <a:rPr lang="en-US" altLang="ko-KR" sz="2000" dirty="0"/>
              <a:t>. 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관습적으로</a:t>
            </a:r>
            <a:r>
              <a:rPr lang="ko-KR" altLang="en-US" sz="2000" dirty="0"/>
              <a:t> </a:t>
            </a:r>
            <a:r>
              <a:rPr lang="en-US" altLang="ko-KR" sz="2000" dirty="0">
                <a:hlinkClick r:id="rId3" tooltip="0"/>
              </a:rPr>
              <a:t>0</a:t>
            </a:r>
            <a:r>
              <a:rPr lang="ko-KR" altLang="en-US" sz="2000" dirty="0"/>
              <a:t>과 </a:t>
            </a:r>
            <a:r>
              <a:rPr lang="en-US" altLang="ko-KR" sz="2000" dirty="0">
                <a:hlinkClick r:id="rId4" tooltip="1"/>
              </a:rPr>
              <a:t>1</a:t>
            </a:r>
            <a:r>
              <a:rPr lang="ko-KR" altLang="en-US" sz="2000" dirty="0"/>
              <a:t>의 기호를 쓰며 이들로 이루어진 수를 </a:t>
            </a:r>
            <a:r>
              <a:rPr lang="ko-KR" altLang="en-US" sz="2000" b="1" dirty="0" err="1"/>
              <a:t>이진수</a:t>
            </a:r>
            <a:r>
              <a:rPr lang="ko-KR" altLang="en-US" sz="2000" dirty="0" err="1"/>
              <a:t>라고</a:t>
            </a:r>
            <a:r>
              <a:rPr lang="ko-KR" altLang="en-US" sz="2000" dirty="0"/>
              <a:t> 한다</a:t>
            </a:r>
            <a:r>
              <a:rPr lang="en-US" altLang="ko-KR" sz="2000" dirty="0"/>
              <a:t>. </a:t>
            </a:r>
            <a:r>
              <a:rPr lang="ko-KR" altLang="en-US" sz="2000" dirty="0" smtClean="0"/>
              <a:t>이 </a:t>
            </a:r>
            <a:r>
              <a:rPr lang="ko-KR" altLang="en-US" sz="2000" dirty="0"/>
              <a:t>이진법은 </a:t>
            </a:r>
            <a:r>
              <a:rPr lang="ko-KR" altLang="en-US" sz="2000" dirty="0">
                <a:hlinkClick r:id="rId5" tooltip="라이프니츠"/>
              </a:rPr>
              <a:t>라이프니츠</a:t>
            </a:r>
            <a:r>
              <a:rPr lang="ko-KR" altLang="en-US" sz="2000" dirty="0"/>
              <a:t>가 발명하였다</a:t>
            </a:r>
            <a:r>
              <a:rPr lang="en-US" altLang="ko-KR" sz="2000" dirty="0"/>
              <a:t>. </a:t>
            </a:r>
            <a:endParaRPr lang="ko-KR" alt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613718" y="3257132"/>
            <a:ext cx="7826555" cy="2200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＊</a:t>
            </a:r>
            <a:r>
              <a:rPr lang="en-US" altLang="ko-KR" sz="2000" dirty="0"/>
              <a:t>2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</a:t>
            </a:r>
            <a:r>
              <a:rPr lang="ko-KR" altLang="en-US" sz="2000" dirty="0"/>
              <a:t>과 </a:t>
            </a:r>
            <a:r>
              <a:rPr lang="en-US" altLang="ko-KR" sz="2000" dirty="0"/>
              <a:t>1 </a:t>
            </a:r>
            <a:r>
              <a:rPr lang="ko-KR" altLang="en-US" sz="2000" dirty="0"/>
              <a:t>두개의 숫자를 이용한다</a:t>
            </a:r>
            <a:r>
              <a:rPr lang="en-US" altLang="ko-KR" sz="2000" dirty="0" smtClean="0"/>
              <a:t>.</a:t>
            </a:r>
          </a:p>
          <a:p>
            <a:endParaRPr lang="ko-KR" altLang="en-US" sz="2000" dirty="0"/>
          </a:p>
          <a:p>
            <a:r>
              <a:rPr lang="ko-KR" altLang="en-US" sz="2000" dirty="0"/>
              <a:t>＊</a:t>
            </a:r>
            <a:r>
              <a:rPr lang="en-US" altLang="ko-KR" sz="2000" dirty="0"/>
              <a:t>8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0~7</a:t>
            </a:r>
            <a:r>
              <a:rPr lang="ko-KR" altLang="en-US" sz="2000" dirty="0"/>
              <a:t>까지의 숫자 </a:t>
            </a:r>
            <a:r>
              <a:rPr lang="en-US" altLang="ko-KR" sz="2000" dirty="0"/>
              <a:t>8</a:t>
            </a:r>
            <a:r>
              <a:rPr lang="ko-KR" altLang="en-US" sz="2000" dirty="0"/>
              <a:t>개를 이용한다</a:t>
            </a:r>
            <a:r>
              <a:rPr lang="en-US" altLang="ko-KR" sz="2000" dirty="0" smtClean="0"/>
              <a:t>.</a:t>
            </a:r>
          </a:p>
          <a:p>
            <a:endParaRPr lang="ko-KR" altLang="en-US" sz="2000" dirty="0"/>
          </a:p>
          <a:p>
            <a:r>
              <a:rPr lang="ko-KR" altLang="en-US" sz="2000" dirty="0"/>
              <a:t>＊</a:t>
            </a:r>
            <a:r>
              <a:rPr lang="en-US" altLang="ko-KR" sz="2000" dirty="0"/>
              <a:t>16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0~9</a:t>
            </a:r>
            <a:r>
              <a:rPr lang="ko-KR" altLang="en-US" sz="2000" dirty="0"/>
              <a:t>까지의 숫자와 </a:t>
            </a:r>
            <a:r>
              <a:rPr lang="en-US" altLang="ko-KR" sz="2000" dirty="0"/>
              <a:t>A~F</a:t>
            </a:r>
            <a:r>
              <a:rPr lang="ko-KR" altLang="en-US" sz="2000" dirty="0"/>
              <a:t>까지의 알파벳 </a:t>
            </a:r>
            <a:r>
              <a:rPr lang="en-US" altLang="ko-KR" sz="2000" dirty="0"/>
              <a:t>6</a:t>
            </a:r>
            <a:r>
              <a:rPr lang="ko-KR" altLang="en-US" sz="2000" dirty="0"/>
              <a:t>개를 이용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r>
              <a:rPr lang="ko-KR" altLang="en-US" sz="2000" dirty="0"/>
              <a:t>   </a:t>
            </a:r>
            <a:r>
              <a:rPr lang="en-US" altLang="ko-KR" sz="2000" dirty="0"/>
              <a:t>10</a:t>
            </a:r>
            <a:r>
              <a:rPr lang="ko-KR" altLang="en-US" sz="2000" dirty="0"/>
              <a:t>은 </a:t>
            </a:r>
            <a:r>
              <a:rPr lang="en-US" altLang="ko-KR" sz="2000" dirty="0"/>
              <a:t>A, 11</a:t>
            </a:r>
            <a:r>
              <a:rPr lang="ko-KR" altLang="en-US" sz="2000" dirty="0"/>
              <a:t>은 </a:t>
            </a:r>
            <a:r>
              <a:rPr lang="en-US" altLang="ko-KR" sz="2000" dirty="0"/>
              <a:t>B, 12</a:t>
            </a:r>
            <a:r>
              <a:rPr lang="ko-KR" altLang="en-US" sz="2000" dirty="0"/>
              <a:t>는 </a:t>
            </a:r>
            <a:r>
              <a:rPr lang="en-US" altLang="ko-KR" sz="2000" dirty="0"/>
              <a:t>C, 13</a:t>
            </a:r>
            <a:r>
              <a:rPr lang="ko-KR" altLang="en-US" sz="2000" dirty="0"/>
              <a:t>은 </a:t>
            </a:r>
            <a:r>
              <a:rPr lang="en-US" altLang="ko-KR" sz="2000" dirty="0"/>
              <a:t>D, 14</a:t>
            </a:r>
            <a:r>
              <a:rPr lang="ko-KR" altLang="en-US" sz="2000" dirty="0"/>
              <a:t>는 </a:t>
            </a:r>
            <a:r>
              <a:rPr lang="en-US" altLang="ko-KR" sz="2000" dirty="0"/>
              <a:t>E, 15</a:t>
            </a:r>
            <a:r>
              <a:rPr lang="ko-KR" altLang="en-US" sz="2000" dirty="0"/>
              <a:t>는 </a:t>
            </a:r>
            <a:r>
              <a:rPr lang="en-US" altLang="ko-KR" sz="2000" dirty="0"/>
              <a:t>F </a:t>
            </a:r>
            <a:r>
              <a:rPr lang="ko-KR" altLang="en-US" sz="2000" dirty="0"/>
              <a:t>로 표기한다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137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6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err="1" smtClean="0"/>
              <a:t>학습안내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796918" y="1813198"/>
                <a:ext cx="7560840" cy="3511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 smtClean="0"/>
                  <a:t>십진수</a:t>
                </a:r>
                <a:r>
                  <a:rPr lang="en-US" altLang="ko-KR" sz="2000" dirty="0" smtClean="0"/>
                  <a:t>-&gt;</a:t>
                </a:r>
                <a:r>
                  <a:rPr lang="en-US" altLang="ko-KR" sz="2000" dirty="0"/>
                  <a:t>2</a:t>
                </a:r>
                <a:r>
                  <a:rPr lang="ko-KR" altLang="en-US" sz="2000" dirty="0" smtClean="0"/>
                  <a:t>진수 변환 예제</a:t>
                </a:r>
                <a:endParaRPr lang="en-US" altLang="ko-KR" sz="2000" dirty="0" smtClean="0"/>
              </a:p>
              <a:p>
                <a:r>
                  <a:rPr lang="en-US" altLang="ko-KR" sz="2000" dirty="0" smtClean="0"/>
                  <a:t>15 = 8(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+ 4(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+ 2(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+ 1(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= </a:t>
                </a:r>
                <a14:m>
                  <m:oMath xmlns:m="http://schemas.openxmlformats.org/officeDocument/2006/math">
                    <m:r>
                      <a:rPr lang="en-US" altLang="ko-KR" sz="2000" dirty="0" smtClean="0">
                        <a:latin typeface="Cambria Math" panose="02040503050406030204" pitchFamily="18" charset="0"/>
                      </a:rPr>
                      <m:t>11</m:t>
                    </m:r>
                    <m:sSub>
                      <m:sSubPr>
                        <m:ctrlPr>
                          <a:rPr lang="en-US" altLang="ko-KR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i="0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</m:sub>
                    </m:sSub>
                  </m:oMath>
                </a14:m>
                <a:endParaRPr lang="en-US" altLang="ko-KR" sz="2000" dirty="0" smtClean="0"/>
              </a:p>
              <a:p>
                <a:endParaRPr lang="en-US" altLang="ko-KR" sz="2000" dirty="0"/>
              </a:p>
              <a:p>
                <a:r>
                  <a:rPr lang="ko-KR" altLang="en-US" sz="2000" dirty="0" smtClean="0"/>
                  <a:t>컴퓨터에 </a:t>
                </a:r>
                <a:r>
                  <a:rPr lang="ko-KR" altLang="en-US" sz="2000" dirty="0"/>
                  <a:t>명령을 전달할 때에는 비트</a:t>
                </a:r>
                <a:r>
                  <a:rPr lang="en-US" altLang="ko-KR" sz="2000" dirty="0"/>
                  <a:t>(Bit)</a:t>
                </a:r>
                <a:r>
                  <a:rPr lang="ko-KR" altLang="en-US" sz="2000" dirty="0"/>
                  <a:t>로 전달이 된다</a:t>
                </a:r>
                <a:r>
                  <a:rPr lang="en-US" altLang="ko-KR" sz="2000" dirty="0"/>
                  <a:t>. </a:t>
                </a:r>
                <a:r>
                  <a:rPr lang="ko-KR" altLang="en-US" sz="2000" dirty="0"/>
                  <a:t>비트의 </a:t>
                </a:r>
                <a:r>
                  <a:rPr lang="en-US" altLang="ko-KR" sz="2000" dirty="0"/>
                  <a:t>0</a:t>
                </a:r>
                <a:r>
                  <a:rPr lang="ko-KR" altLang="en-US" sz="2000" dirty="0"/>
                  <a:t>과 </a:t>
                </a:r>
                <a:r>
                  <a:rPr lang="en-US" altLang="ko-KR" sz="2000" dirty="0"/>
                  <a:t>1</a:t>
                </a:r>
                <a:r>
                  <a:rPr lang="ko-KR" altLang="en-US" sz="2000" dirty="0"/>
                  <a:t>을 </a:t>
                </a:r>
                <a:r>
                  <a:rPr lang="ko-KR" altLang="en-US" sz="2000" dirty="0" smtClean="0"/>
                  <a:t>컴퓨터가 이해 할 </a:t>
                </a:r>
                <a:r>
                  <a:rPr lang="ko-KR" altLang="en-US" sz="2000" dirty="0"/>
                  <a:t>수 있는 방식으로 변환하여 전달하게 </a:t>
                </a:r>
                <a:r>
                  <a:rPr lang="ko-KR" altLang="en-US" sz="2000" dirty="0" smtClean="0"/>
                  <a:t>되는데 </a:t>
                </a:r>
                <a:r>
                  <a:rPr lang="ko-KR" altLang="en-US" sz="2000" dirty="0"/>
                  <a:t>컴퓨터가 </a:t>
                </a:r>
                <a:r>
                  <a:rPr lang="ko-KR" altLang="en-US" sz="2000" dirty="0" smtClean="0"/>
                  <a:t>이해할 </a:t>
                </a:r>
                <a:r>
                  <a:rPr lang="ko-KR" altLang="en-US" sz="2000" dirty="0"/>
                  <a:t>수 있도록 할 수 있다</a:t>
                </a:r>
                <a:r>
                  <a:rPr lang="en-US" altLang="ko-KR" sz="2000" dirty="0"/>
                  <a:t>.</a:t>
                </a:r>
                <a:endParaRPr lang="en-US" altLang="ko-KR" sz="2000" dirty="0" smtClean="0"/>
              </a:p>
              <a:p>
                <a:endParaRPr lang="en-US" altLang="ko-KR" sz="2000" dirty="0" smtClean="0"/>
              </a:p>
              <a:p>
                <a:r>
                  <a:rPr lang="ko-KR" altLang="en-US" sz="2000" dirty="0"/>
                  <a:t>십진수</a:t>
                </a:r>
                <a:r>
                  <a:rPr lang="en-US" altLang="ko-KR" sz="2000" dirty="0" smtClean="0"/>
                  <a:t>-&gt;</a:t>
                </a:r>
                <a:r>
                  <a:rPr lang="en-US" altLang="ko-KR" sz="2000" dirty="0"/>
                  <a:t>8</a:t>
                </a:r>
                <a:r>
                  <a:rPr lang="ko-KR" altLang="en-US" sz="2000" dirty="0" smtClean="0"/>
                  <a:t>진수 </a:t>
                </a:r>
                <a:r>
                  <a:rPr lang="ko-KR" altLang="en-US" sz="2000" dirty="0"/>
                  <a:t>변환 </a:t>
                </a:r>
                <a:r>
                  <a:rPr lang="ko-KR" altLang="en-US" sz="2000" dirty="0" smtClean="0"/>
                  <a:t>예제 </a:t>
                </a:r>
                <a:r>
                  <a:rPr lang="en-US" altLang="ko-KR" sz="2000" dirty="0" smtClean="0"/>
                  <a:t>-&gt;</a:t>
                </a:r>
                <a:r>
                  <a:rPr lang="ko-KR" altLang="en-US" sz="2000" dirty="0" smtClean="0"/>
                  <a:t> </a:t>
                </a:r>
                <a:r>
                  <a:rPr lang="en-US" altLang="ko-KR" sz="2000" dirty="0" smtClean="0"/>
                  <a:t>15 </a:t>
                </a:r>
                <a:r>
                  <a:rPr lang="en-US" altLang="ko-KR" sz="2000" dirty="0"/>
                  <a:t>= </a:t>
                </a:r>
                <a:r>
                  <a:rPr lang="en-US" altLang="ko-KR" sz="2000" dirty="0" smtClean="0"/>
                  <a:t>1(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+ </a:t>
                </a:r>
                <a:r>
                  <a:rPr lang="en-US" altLang="ko-KR" sz="2000" dirty="0" smtClean="0"/>
                  <a:t>7*1</a:t>
                </a:r>
                <a:r>
                  <a:rPr lang="en-US" altLang="ko-KR" sz="2000" dirty="0"/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17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b="0" i="1" dirty="0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e>
                        </m:d>
                      </m:sub>
                    </m:sSub>
                  </m:oMath>
                </a14:m>
                <a:endParaRPr lang="en-US" altLang="ko-KR" sz="2000" dirty="0" smtClean="0"/>
              </a:p>
              <a:p>
                <a:endParaRPr lang="en-US" altLang="ko-KR" sz="2000" dirty="0"/>
              </a:p>
              <a:p>
                <a:r>
                  <a:rPr lang="ko-KR" altLang="en-US" sz="2000" dirty="0"/>
                  <a:t>십진수</a:t>
                </a:r>
                <a:r>
                  <a:rPr lang="en-US" altLang="ko-KR" sz="2000" dirty="0" smtClean="0"/>
                  <a:t>-&gt;16</a:t>
                </a:r>
                <a:r>
                  <a:rPr lang="ko-KR" altLang="en-US" sz="2000" dirty="0" smtClean="0"/>
                  <a:t>진수 </a:t>
                </a:r>
                <a:r>
                  <a:rPr lang="ko-KR" altLang="en-US" sz="2000" dirty="0"/>
                  <a:t>변환 </a:t>
                </a:r>
                <a:r>
                  <a:rPr lang="ko-KR" altLang="en-US" sz="2000" dirty="0" smtClean="0"/>
                  <a:t>예제 </a:t>
                </a:r>
                <a:r>
                  <a:rPr lang="en-US" altLang="ko-KR" sz="2000" dirty="0" smtClean="0"/>
                  <a:t>-&gt; 30 </a:t>
                </a:r>
                <a:r>
                  <a:rPr lang="en-US" altLang="ko-KR" sz="2000" dirty="0"/>
                  <a:t>= </a:t>
                </a:r>
                <a:r>
                  <a:rPr lang="en-US" altLang="ko-KR" sz="2000" dirty="0" smtClean="0"/>
                  <a:t>1(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+ </a:t>
                </a:r>
                <a:r>
                  <a:rPr lang="en-US" altLang="ko-KR" sz="2000" dirty="0" smtClean="0"/>
                  <a:t>E(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b="0" i="0" dirty="0" smtClean="0">
                                <a:latin typeface="Cambria Math" panose="02040503050406030204" pitchFamily="18" charset="0"/>
                              </a:rPr>
                              <m:t>16</m:t>
                            </m:r>
                          </m:e>
                        </m:d>
                      </m:sub>
                    </m:sSub>
                  </m:oMath>
                </a14:m>
                <a:r>
                  <a:rPr lang="ko-KR" altLang="en-US" dirty="0" smtClean="0"/>
                  <a:t> </a:t>
                </a:r>
                <a:endParaRPr lang="en-US" altLang="ko-KR" dirty="0" smtClean="0"/>
              </a:p>
              <a:p>
                <a:r>
                  <a:rPr lang="en-US" altLang="ko-KR" sz="1800" dirty="0" smtClean="0"/>
                  <a:t>(</a:t>
                </a:r>
                <a:r>
                  <a:rPr lang="ko-KR" altLang="en-US" sz="1800" dirty="0" smtClean="0"/>
                  <a:t>참고 </a:t>
                </a:r>
                <a:r>
                  <a:rPr lang="en-US" altLang="ko-KR" sz="1800" dirty="0" smtClean="0"/>
                  <a:t>: 10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A, 11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B, 12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C, 13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D, 14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E, 15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F </a:t>
                </a:r>
                <a:r>
                  <a:rPr lang="ko-KR" altLang="en-US" sz="1800" dirty="0"/>
                  <a:t>로 </a:t>
                </a:r>
                <a:r>
                  <a:rPr lang="ko-KR" altLang="en-US" sz="1800" dirty="0" smtClean="0"/>
                  <a:t>표기</a:t>
                </a:r>
                <a:r>
                  <a:rPr lang="en-US" altLang="ko-KR" sz="1800" dirty="0" smtClean="0"/>
                  <a:t>)</a:t>
                </a:r>
                <a:endParaRPr lang="ko-KR" altLang="en-US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918" y="1813198"/>
                <a:ext cx="7560840" cy="3511539"/>
              </a:xfrm>
              <a:prstGeom prst="rect">
                <a:avLst/>
              </a:prstGeom>
              <a:blipFill>
                <a:blip r:embed="rId2"/>
                <a:stretch>
                  <a:fillRect l="-887" t="-1563" b="-20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9714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7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형성평가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237134"/>
            <a:ext cx="8086599" cy="424847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46026" y="1381874"/>
            <a:ext cx="718451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/>
          </a:p>
          <a:p>
            <a:pPr fontAlgn="base"/>
            <a:r>
              <a:rPr lang="en-US" altLang="ko-KR" dirty="0"/>
              <a:t>1. </a:t>
            </a:r>
            <a:r>
              <a:rPr lang="ko-KR" altLang="en-US" dirty="0"/>
              <a:t>진수 종류에 따른 설명이 </a:t>
            </a:r>
            <a:r>
              <a:rPr lang="ko-KR" altLang="en-US" b="1" u="sng" dirty="0"/>
              <a:t>틀린</a:t>
            </a:r>
            <a:r>
              <a:rPr lang="ko-KR" altLang="en-US" dirty="0"/>
              <a:t>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/>
              <a:t>① </a:t>
            </a:r>
            <a:r>
              <a:rPr lang="en-US" altLang="ko-KR" dirty="0"/>
              <a:t>2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과 </a:t>
            </a:r>
            <a:r>
              <a:rPr lang="en-US" altLang="ko-KR" dirty="0"/>
              <a:t>1</a:t>
            </a:r>
            <a:r>
              <a:rPr lang="ko-KR" altLang="en-US" dirty="0"/>
              <a:t>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② </a:t>
            </a:r>
            <a:r>
              <a:rPr lang="en-US" altLang="ko-KR" dirty="0"/>
              <a:t>8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7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③ </a:t>
            </a:r>
            <a:r>
              <a:rPr lang="en-US" altLang="ko-KR" dirty="0"/>
              <a:t>10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9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④ </a:t>
            </a:r>
            <a:r>
              <a:rPr lang="en-US" altLang="ko-KR" dirty="0"/>
              <a:t>16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15</a:t>
            </a:r>
            <a:r>
              <a:rPr lang="ko-KR" altLang="en-US" dirty="0"/>
              <a:t>까지의 숫자로 이루어져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857945" y="3339481"/>
            <a:ext cx="741071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/>
          </a:p>
          <a:p>
            <a:pPr fontAlgn="base"/>
            <a:r>
              <a:rPr lang="en-US" altLang="ko-KR" dirty="0"/>
              <a:t>2. </a:t>
            </a:r>
            <a:r>
              <a:rPr lang="ko-KR" altLang="en-US" dirty="0"/>
              <a:t>다음 이진수 </a:t>
            </a:r>
            <a:r>
              <a:rPr lang="en-US" altLang="ko-KR" dirty="0"/>
              <a:t>0000 1110</a:t>
            </a:r>
            <a:r>
              <a:rPr lang="ko-KR" altLang="en-US" dirty="0"/>
              <a:t>를 </a:t>
            </a:r>
            <a:r>
              <a:rPr lang="en-US" altLang="ko-KR" dirty="0"/>
              <a:t>10</a:t>
            </a:r>
            <a:r>
              <a:rPr lang="ko-KR" altLang="en-US" dirty="0"/>
              <a:t>진수로 </a:t>
            </a:r>
            <a:r>
              <a:rPr lang="ko-KR" altLang="en-US" b="1" u="sng" dirty="0"/>
              <a:t>맞게</a:t>
            </a:r>
            <a:r>
              <a:rPr lang="ko-KR" altLang="en-US" dirty="0"/>
              <a:t> 표현한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/>
              <a:t>① </a:t>
            </a:r>
            <a:r>
              <a:rPr lang="en-US" altLang="ko-KR" dirty="0" smtClean="0"/>
              <a:t>11   </a:t>
            </a:r>
            <a:r>
              <a:rPr lang="ko-KR" altLang="en-US" dirty="0" smtClean="0"/>
              <a:t>② </a:t>
            </a:r>
            <a:r>
              <a:rPr lang="en-US" altLang="ko-KR" dirty="0" smtClean="0"/>
              <a:t>12   </a:t>
            </a:r>
            <a:r>
              <a:rPr lang="ko-KR" altLang="en-US" dirty="0" smtClean="0"/>
              <a:t>③ </a:t>
            </a:r>
            <a:r>
              <a:rPr lang="en-US" altLang="ko-KR" dirty="0" smtClean="0"/>
              <a:t>13   </a:t>
            </a:r>
            <a:r>
              <a:rPr lang="ko-KR" altLang="en-US" dirty="0" smtClean="0"/>
              <a:t>④ </a:t>
            </a:r>
            <a:r>
              <a:rPr lang="en-US" altLang="ko-KR" dirty="0" smtClean="0"/>
              <a:t>14</a:t>
            </a:r>
            <a:endParaRPr lang="ko-KR" alt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849179" y="3115439"/>
            <a:ext cx="746939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>
                <a:solidFill>
                  <a:srgbClr val="FF0000"/>
                </a:solidFill>
              </a:rPr>
              <a:t>:</a:t>
            </a:r>
            <a:r>
              <a:rPr lang="ko-KR" altLang="en-US" b="1" dirty="0">
                <a:solidFill>
                  <a:srgbClr val="FF0000"/>
                </a:solidFill>
              </a:rPr>
              <a:t> ④ </a:t>
            </a:r>
            <a:r>
              <a:rPr lang="en-US" altLang="ko-KR" b="1" dirty="0">
                <a:solidFill>
                  <a:srgbClr val="FF0000"/>
                </a:solidFill>
              </a:rPr>
              <a:t>16</a:t>
            </a:r>
            <a:r>
              <a:rPr lang="ko-KR" altLang="en-US" b="1" dirty="0">
                <a:solidFill>
                  <a:srgbClr val="FF0000"/>
                </a:solidFill>
              </a:rPr>
              <a:t>진수는 </a:t>
            </a:r>
            <a:r>
              <a:rPr lang="en-US" altLang="ko-KR" b="1" dirty="0">
                <a:solidFill>
                  <a:srgbClr val="FF0000"/>
                </a:solidFill>
              </a:rPr>
              <a:t>9 </a:t>
            </a:r>
            <a:r>
              <a:rPr lang="ko-KR" altLang="en-US" b="1" dirty="0">
                <a:solidFill>
                  <a:srgbClr val="FF0000"/>
                </a:solidFill>
              </a:rPr>
              <a:t>다음으로 </a:t>
            </a:r>
            <a:r>
              <a:rPr lang="en-US" altLang="ko-KR" b="1" dirty="0">
                <a:solidFill>
                  <a:srgbClr val="FF0000"/>
                </a:solidFill>
              </a:rPr>
              <a:t>10 </a:t>
            </a:r>
            <a:r>
              <a:rPr lang="ko-KR" altLang="en-US" b="1" dirty="0">
                <a:solidFill>
                  <a:srgbClr val="FF0000"/>
                </a:solidFill>
              </a:rPr>
              <a:t>이 아닌 알파벳 </a:t>
            </a:r>
            <a:r>
              <a:rPr lang="en-US" altLang="ko-KR" b="1" dirty="0">
                <a:solidFill>
                  <a:srgbClr val="FF0000"/>
                </a:solidFill>
              </a:rPr>
              <a:t>a</a:t>
            </a:r>
            <a:r>
              <a:rPr lang="ko-KR" altLang="en-US" b="1" dirty="0">
                <a:solidFill>
                  <a:srgbClr val="FF0000"/>
                </a:solidFill>
              </a:rPr>
              <a:t>부터 </a:t>
            </a:r>
            <a:r>
              <a:rPr lang="en-US" altLang="ko-KR" b="1" dirty="0">
                <a:solidFill>
                  <a:srgbClr val="FF0000"/>
                </a:solidFill>
              </a:rPr>
              <a:t>f</a:t>
            </a:r>
            <a:r>
              <a:rPr lang="ko-KR" altLang="en-US" b="1" dirty="0">
                <a:solidFill>
                  <a:srgbClr val="FF0000"/>
                </a:solidFill>
              </a:rPr>
              <a:t>까지 할당이 된다</a:t>
            </a:r>
            <a:r>
              <a:rPr lang="en-US" altLang="ko-KR" b="1" dirty="0" smtClean="0">
                <a:solidFill>
                  <a:srgbClr val="FF0000"/>
                </a:solidFill>
              </a:rPr>
              <a:t>.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/>
              <p:cNvSpPr txBox="1"/>
              <p:nvPr/>
            </p:nvSpPr>
            <p:spPr>
              <a:xfrm>
                <a:off x="857945" y="4439787"/>
                <a:ext cx="7469395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 smtClean="0">
                    <a:solidFill>
                      <a:srgbClr val="FF0000"/>
                    </a:solidFill>
                  </a:rPr>
                  <a:t>[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답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: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④ 끝의 숫자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1110 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의 각 자리의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2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의 거듭제곱의 의미가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𝟑</m:t>
                        </m:r>
                      </m:sup>
                    </m:sSup>
                    <m:r>
                      <a:rPr lang="en-US" altLang="ko-K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endParaRPr lang="en-US" altLang="ko-KR" b="1" dirty="0">
                  <a:solidFill>
                    <a:srgbClr val="FF0000"/>
                  </a:solidFill>
                </a:endParaRPr>
              </a:p>
              <a:p>
                <a:r>
                  <a:rPr lang="ko-KR" altLang="en-US" b="1" dirty="0">
                    <a:solidFill>
                      <a:srgbClr val="FF0000"/>
                    </a:solidFill>
                  </a:rPr>
                  <a:t>           따라서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각 자리의 숫자를 더한 값인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14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가 된다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.</a:t>
                </a:r>
                <a:endParaRPr lang="ko-KR" alt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77" name="TextBox 7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7945" y="4439787"/>
                <a:ext cx="7469395" cy="615553"/>
              </a:xfrm>
              <a:prstGeom prst="rect">
                <a:avLst/>
              </a:prstGeom>
              <a:blipFill>
                <a:blip r:embed="rId2"/>
                <a:stretch>
                  <a:fillRect l="-571" t="-5941" b="-1485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8910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5" presetClass="entr" presetSubtype="0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8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smtClean="0"/>
              <a:t>핵심정리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32922" y="1797226"/>
            <a:ext cx="74888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＊</a:t>
            </a:r>
            <a:r>
              <a:rPr lang="ko-KR" altLang="en-US" sz="2400" b="1" dirty="0" smtClean="0"/>
              <a:t>이진법</a:t>
            </a:r>
            <a:r>
              <a:rPr lang="en-US" altLang="ko-KR" sz="2400" dirty="0"/>
              <a:t>(</a:t>
            </a:r>
            <a:r>
              <a:rPr lang="ko-KR" altLang="en-US" sz="2400" dirty="0"/>
              <a:t>二進法</a:t>
            </a:r>
            <a:r>
              <a:rPr lang="en-US" altLang="ko-KR" sz="2400" dirty="0"/>
              <a:t>, binary)</a:t>
            </a:r>
            <a:r>
              <a:rPr lang="ko-KR" altLang="en-US" sz="2400" dirty="0"/>
              <a:t>은 두 개의 </a:t>
            </a:r>
            <a:r>
              <a:rPr lang="ko-KR" altLang="en-US" sz="2400" dirty="0">
                <a:hlinkClick r:id="rId2" tooltip="숫자"/>
              </a:rPr>
              <a:t>숫자</a:t>
            </a:r>
            <a:r>
              <a:rPr lang="ko-KR" altLang="en-US" sz="2400" dirty="0"/>
              <a:t>만을 </a:t>
            </a:r>
            <a:r>
              <a:rPr lang="ko-KR" altLang="en-US" sz="2400" dirty="0" smtClean="0"/>
              <a:t>이용하 </a:t>
            </a:r>
            <a:endParaRPr lang="en-US" altLang="ko-KR" sz="2400" dirty="0" smtClean="0"/>
          </a:p>
          <a:p>
            <a:r>
              <a:rPr lang="ko-KR" altLang="en-US" sz="2400" dirty="0" smtClean="0"/>
              <a:t>   는 </a:t>
            </a:r>
            <a:r>
              <a:rPr lang="ko-KR" altLang="en-US" sz="2400" dirty="0"/>
              <a:t>수 체계이다</a:t>
            </a:r>
            <a:r>
              <a:rPr lang="en-US" altLang="ko-KR" sz="2400" dirty="0"/>
              <a:t>. </a:t>
            </a:r>
          </a:p>
          <a:p>
            <a:endParaRPr lang="en-US" altLang="ko-KR" sz="2400" dirty="0"/>
          </a:p>
          <a:p>
            <a:r>
              <a:rPr lang="ko-KR" altLang="en-US" sz="2400" dirty="0" smtClean="0"/>
              <a:t>＊</a:t>
            </a:r>
            <a:r>
              <a:rPr lang="en-US" altLang="ko-KR" sz="2400" dirty="0"/>
              <a:t>2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</a:t>
            </a:r>
            <a:r>
              <a:rPr lang="ko-KR" altLang="en-US" sz="2400" dirty="0"/>
              <a:t>과 </a:t>
            </a:r>
            <a:r>
              <a:rPr lang="en-US" altLang="ko-KR" sz="2400" dirty="0"/>
              <a:t>1 </a:t>
            </a:r>
            <a:r>
              <a:rPr lang="ko-KR" altLang="en-US" sz="2400" dirty="0"/>
              <a:t>두개의 숫자를 이용한다</a:t>
            </a:r>
            <a:r>
              <a:rPr lang="en-US" altLang="ko-KR" sz="2400" dirty="0"/>
              <a:t>.</a:t>
            </a:r>
          </a:p>
          <a:p>
            <a:endParaRPr lang="ko-KR" altLang="en-US" sz="2400" dirty="0"/>
          </a:p>
          <a:p>
            <a:r>
              <a:rPr lang="ko-KR" altLang="en-US" sz="2400" dirty="0"/>
              <a:t>＊</a:t>
            </a:r>
            <a:r>
              <a:rPr lang="en-US" altLang="ko-KR" sz="2400" dirty="0"/>
              <a:t>8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0~7</a:t>
            </a:r>
            <a:r>
              <a:rPr lang="ko-KR" altLang="en-US" sz="2400" dirty="0"/>
              <a:t>까지의 숫자 </a:t>
            </a:r>
            <a:r>
              <a:rPr lang="en-US" altLang="ko-KR" sz="2400" dirty="0"/>
              <a:t>8</a:t>
            </a:r>
            <a:r>
              <a:rPr lang="ko-KR" altLang="en-US" sz="2400" dirty="0"/>
              <a:t>개를 이용한다</a:t>
            </a:r>
            <a:r>
              <a:rPr lang="en-US" altLang="ko-KR" sz="2400" dirty="0"/>
              <a:t>.</a:t>
            </a:r>
          </a:p>
          <a:p>
            <a:endParaRPr lang="ko-KR" altLang="en-US" sz="2400" dirty="0"/>
          </a:p>
          <a:p>
            <a:r>
              <a:rPr lang="ko-KR" altLang="en-US" sz="2400" dirty="0"/>
              <a:t>＊</a:t>
            </a:r>
            <a:r>
              <a:rPr lang="en-US" altLang="ko-KR" sz="2400" dirty="0"/>
              <a:t>16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0~9</a:t>
            </a:r>
            <a:r>
              <a:rPr lang="ko-KR" altLang="en-US" sz="2400" dirty="0"/>
              <a:t>까지의 숫자와 </a:t>
            </a:r>
            <a:r>
              <a:rPr lang="en-US" altLang="ko-KR" sz="2400" dirty="0"/>
              <a:t>A~F</a:t>
            </a:r>
            <a:r>
              <a:rPr lang="ko-KR" altLang="en-US" sz="2400" dirty="0"/>
              <a:t>까지의 알파벳 </a:t>
            </a:r>
            <a:endParaRPr lang="en-US" altLang="ko-KR" sz="2400" dirty="0" smtClean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  6</a:t>
            </a:r>
            <a:r>
              <a:rPr lang="ko-KR" altLang="en-US" sz="2400" dirty="0"/>
              <a:t>개를 이용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6599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9</a:t>
            </a:fld>
            <a:endParaRPr kumimoji="0" lang="en-US"/>
          </a:p>
        </p:txBody>
      </p:sp>
      <p:sp>
        <p:nvSpPr>
          <p:cNvPr id="6" name="타원 5"/>
          <p:cNvSpPr/>
          <p:nvPr/>
        </p:nvSpPr>
        <p:spPr>
          <a:xfrm>
            <a:off x="757734" y="229444"/>
            <a:ext cx="7454478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err="1" smtClean="0"/>
              <a:t>과제부여</a:t>
            </a:r>
            <a:r>
              <a:rPr lang="ko-KR" altLang="en-US" sz="4000" dirty="0" smtClean="0"/>
              <a:t> 및 </a:t>
            </a:r>
            <a:r>
              <a:rPr lang="ko-KR" altLang="en-US" sz="4000" dirty="0" err="1" smtClean="0"/>
              <a:t>차시예고</a:t>
            </a:r>
            <a:endParaRPr lang="ko-KR" altLang="en-US" sz="4000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759908" y="2478621"/>
            <a:ext cx="7488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 smtClean="0"/>
              <a:t>각자 집의 하나의 </a:t>
            </a:r>
            <a:r>
              <a:rPr lang="en-US" altLang="ko-KR" sz="2400" dirty="0" smtClean="0"/>
              <a:t>PC</a:t>
            </a:r>
            <a:r>
              <a:rPr lang="ko-KR" altLang="en-US" sz="2400" dirty="0" smtClean="0"/>
              <a:t>에 </a:t>
            </a:r>
            <a:r>
              <a:rPr lang="en-US" altLang="ko-KR" sz="2400" dirty="0" smtClean="0"/>
              <a:t>IP </a:t>
            </a:r>
            <a:r>
              <a:rPr lang="ko-KR" altLang="en-US" sz="2400" dirty="0" smtClean="0"/>
              <a:t>주소를 조사한다</a:t>
            </a:r>
            <a:r>
              <a:rPr lang="en-US" altLang="ko-KR" sz="2400" dirty="0" smtClean="0"/>
              <a:t>.</a:t>
            </a:r>
          </a:p>
          <a:p>
            <a:pPr marL="342900" indent="-342900">
              <a:buAutoNum type="arabicPeriod"/>
            </a:pPr>
            <a:endParaRPr lang="en-US" altLang="ko-KR" sz="2400" dirty="0" smtClean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조사한 </a:t>
            </a:r>
            <a:r>
              <a:rPr lang="en-US" altLang="ko-KR" sz="2400" dirty="0" smtClean="0"/>
              <a:t>IP </a:t>
            </a:r>
            <a:r>
              <a:rPr lang="ko-KR" altLang="en-US" sz="2400" dirty="0" smtClean="0"/>
              <a:t>주소를 이진법으로 표현 해본다</a:t>
            </a:r>
            <a:r>
              <a:rPr lang="en-US" altLang="ko-KR" sz="2400" dirty="0" smtClean="0"/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8259" y="45895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ko-KR" altLang="en-US" sz="2400" dirty="0" smtClean="0"/>
              <a:t>데이터 </a:t>
            </a:r>
            <a:r>
              <a:rPr lang="ko-KR" altLang="en-US" sz="2400" dirty="0"/>
              <a:t>타입 변환 </a:t>
            </a:r>
            <a:r>
              <a:rPr lang="ko-KR" altLang="en-US" sz="2400" dirty="0" smtClean="0"/>
              <a:t>실습</a:t>
            </a:r>
            <a:endParaRPr lang="ko-KR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18889" y="1708312"/>
            <a:ext cx="2819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/>
              <a:t>과제 부여</a:t>
            </a:r>
            <a:endParaRPr lang="en-US" altLang="ko-KR" sz="40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46093" y="3780289"/>
            <a:ext cx="2819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 smtClean="0"/>
              <a:t>차시예고</a:t>
            </a:r>
            <a:endParaRPr lang="en-US" altLang="ko-KR" sz="4000" dirty="0" smtClean="0"/>
          </a:p>
        </p:txBody>
      </p:sp>
    </p:spTree>
    <p:extLst>
      <p:ext uri="{BB962C8B-B14F-4D97-AF65-F5344CB8AC3E}">
        <p14:creationId xmlns:p14="http://schemas.microsoft.com/office/powerpoint/2010/main" val="281813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광장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5818</TotalTime>
  <Words>353</Words>
  <Application>Microsoft Office PowerPoint</Application>
  <PresentationFormat>사용자 지정</PresentationFormat>
  <Paragraphs>90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맑은 고딕</vt:lpstr>
      <vt:lpstr>Cambria Math</vt:lpstr>
      <vt:lpstr>Lucida Sans Unicode</vt:lpstr>
      <vt:lpstr>Verdana</vt:lpstr>
      <vt:lpstr>Wingdings 2</vt:lpstr>
      <vt:lpstr>Wingdings 3</vt:lpstr>
      <vt:lpstr>광장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sunyoung4</dc:creator>
  <cp:lastModifiedBy>LEE SANGUONG</cp:lastModifiedBy>
  <cp:revision>344</cp:revision>
  <cp:lastPrinted>2019-08-08T08:20:06Z</cp:lastPrinted>
  <dcterms:created xsi:type="dcterms:W3CDTF">2015-01-23T05:52:34Z</dcterms:created>
  <dcterms:modified xsi:type="dcterms:W3CDTF">2019-09-19T09:12:12Z</dcterms:modified>
</cp:coreProperties>
</file>

<file path=docProps/thumbnail.jpeg>
</file>